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4"/>
  </p:sldMasterIdLst>
  <p:notesMasterIdLst>
    <p:notesMasterId r:id="rId24"/>
  </p:notesMasterIdLst>
  <p:handoutMasterIdLst>
    <p:handoutMasterId r:id="rId25"/>
  </p:handoutMasterIdLst>
  <p:sldIdLst>
    <p:sldId id="328" r:id="rId5"/>
    <p:sldId id="330" r:id="rId6"/>
    <p:sldId id="329" r:id="rId7"/>
    <p:sldId id="256" r:id="rId8"/>
    <p:sldId id="268" r:id="rId9"/>
    <p:sldId id="307" r:id="rId10"/>
    <p:sldId id="257" r:id="rId11"/>
    <p:sldId id="258" r:id="rId12"/>
    <p:sldId id="261" r:id="rId13"/>
    <p:sldId id="301" r:id="rId14"/>
    <p:sldId id="310" r:id="rId15"/>
    <p:sldId id="282" r:id="rId16"/>
    <p:sldId id="322" r:id="rId17"/>
    <p:sldId id="286" r:id="rId18"/>
    <p:sldId id="326" r:id="rId19"/>
    <p:sldId id="276" r:id="rId20"/>
    <p:sldId id="299" r:id="rId21"/>
    <p:sldId id="264" r:id="rId22"/>
    <p:sldId id="327" r:id="rId23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FFFF"/>
    <a:srgbClr val="66FFFF"/>
    <a:srgbClr val="FF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49" autoAdjust="0"/>
    <p:restoredTop sz="93036" autoAdjust="0"/>
  </p:normalViewPr>
  <p:slideViewPr>
    <p:cSldViewPr>
      <p:cViewPr varScale="1">
        <p:scale>
          <a:sx n="55" d="100"/>
          <a:sy n="55" d="100"/>
        </p:scale>
        <p:origin x="123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4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604" cy="46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159" y="0"/>
            <a:ext cx="3038604" cy="46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573"/>
            <a:ext cx="3038604" cy="46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159" y="8829573"/>
            <a:ext cx="3038604" cy="46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E21173D5-34A6-4504-A55A-9E846B3FA31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019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159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9410791-337F-4A67-93F7-AD5B235A7944}" type="datetimeFigureOut">
              <a:rPr lang="en-GB"/>
              <a:pPr>
                <a:defRPr/>
              </a:pPr>
              <a:t>23/11/2022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713" y="4415530"/>
            <a:ext cx="5608975" cy="418360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159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32D7B66-4C6D-401F-B8CF-31B346D6DB9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05127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6967503-796E-436B-A250-D18C8ECDA84F}" type="slidenum">
              <a:rPr lang="en-GB" altLang="en-US" smtClean="0"/>
              <a:pPr/>
              <a:t>5</a:t>
            </a:fld>
            <a:endParaRPr lang="en-GB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2D7B66-4C6D-401F-B8CF-31B346D6DB9F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9425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F2A2E-61A0-43CD-933D-6F1DDFBC40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994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F14E9-AE93-4D04-A090-7984D9F7C5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301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14973-8397-4E61-812F-C77A89BBD2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813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CA66E-B6C6-4989-881F-F0901BD7FA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575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584BC-5DA8-4F8B-AE34-5596604C2E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777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67A00-371F-4AE7-8E93-4C211D49DC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809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0E68B-0770-43B5-8503-A1FD1C1627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319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D4C73-9F34-4B43-909A-C9D36AFD4F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431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06E26-F0EA-4118-81C1-4D435305C0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562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0E2FC-D04B-4F01-A40D-973B27B9E4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617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26260-9773-4CD3-8074-EB33978530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597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B4900664-70AA-49AB-B9DD-2DD05FEAEC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12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Wallace Hall Academy</a:t>
            </a:r>
            <a:br>
              <a:rPr lang="en-GB" dirty="0" smtClean="0"/>
            </a:br>
            <a:r>
              <a:rPr lang="en-GB" dirty="0" smtClean="0"/>
              <a:t>Primary 7 Open Evening</a:t>
            </a:r>
            <a:endParaRPr lang="en-GB" dirty="0"/>
          </a:p>
        </p:txBody>
      </p:sp>
      <p:pic>
        <p:nvPicPr>
          <p:cNvPr id="4" name="Picture 6" descr="A picture containing text, sky, outdoor, building&#10;&#10;Description automatically generated">
            <a:extLst>
              <a:ext uri="{FF2B5EF4-FFF2-40B4-BE49-F238E27FC236}">
                <a16:creationId xmlns:a16="http://schemas.microsoft.com/office/drawing/2014/main" id="{E9F79926-7224-F896-0B58-082893DA9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1713" y="2673927"/>
            <a:ext cx="6660573" cy="257694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448378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40439"/>
            <a:ext cx="9144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36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Creative and Expressive </a:t>
            </a:r>
            <a:r>
              <a:rPr lang="en-GB" sz="3600" b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Arts and </a:t>
            </a:r>
          </a:p>
          <a:p>
            <a:pPr algn="ctr" eaLnBrk="1" hangingPunct="1">
              <a:defRPr/>
            </a:pPr>
            <a:r>
              <a:rPr lang="en-GB" sz="3600" b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Sporting Clubs </a:t>
            </a:r>
            <a:r>
              <a:rPr lang="en-GB" sz="36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offer opportunities for all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2" y="1628800"/>
            <a:ext cx="3609214" cy="5040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 b="25850"/>
          <a:stretch/>
        </p:blipFill>
        <p:spPr>
          <a:xfrm>
            <a:off x="4249080" y="2924944"/>
            <a:ext cx="4607719" cy="30963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76279" y="6051929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dirty="0" smtClean="0">
                <a:solidFill>
                  <a:srgbClr val="FFFFFF"/>
                </a:solidFill>
              </a:rPr>
              <a:t>Our U16 rugby squad recently took part in the Dumfries Schools 7s qualifier</a:t>
            </a:r>
            <a:endParaRPr lang="en-GB" sz="1600" b="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43366" y="1530537"/>
            <a:ext cx="50931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dirty="0" smtClean="0">
                <a:solidFill>
                  <a:srgbClr val="FFFFFF"/>
                </a:solidFill>
              </a:rPr>
              <a:t>This year’s school show is “Wendy &amp; Peter Pan” and will take place on Monday 19</a:t>
            </a:r>
            <a:r>
              <a:rPr lang="en-GB" sz="1600" b="0" baseline="30000" dirty="0" smtClean="0">
                <a:solidFill>
                  <a:srgbClr val="FFFFFF"/>
                </a:solidFill>
              </a:rPr>
              <a:t>th</a:t>
            </a:r>
            <a:r>
              <a:rPr lang="en-GB" sz="1600" b="0" dirty="0" smtClean="0">
                <a:solidFill>
                  <a:srgbClr val="FFFFFF"/>
                </a:solidFill>
              </a:rPr>
              <a:t> December, Tuesday 20</a:t>
            </a:r>
            <a:r>
              <a:rPr lang="en-GB" sz="1600" b="0" baseline="30000" dirty="0" smtClean="0">
                <a:solidFill>
                  <a:srgbClr val="FFFFFF"/>
                </a:solidFill>
              </a:rPr>
              <a:t>th</a:t>
            </a:r>
            <a:r>
              <a:rPr lang="en-GB" sz="1600" b="0" dirty="0" smtClean="0">
                <a:solidFill>
                  <a:srgbClr val="FFFFFF"/>
                </a:solidFill>
              </a:rPr>
              <a:t> December and Wednesday 21</a:t>
            </a:r>
            <a:r>
              <a:rPr lang="en-GB" sz="1600" b="0" baseline="30000" dirty="0" smtClean="0">
                <a:solidFill>
                  <a:srgbClr val="FFFFFF"/>
                </a:solidFill>
              </a:rPr>
              <a:t>st</a:t>
            </a:r>
            <a:r>
              <a:rPr lang="en-GB" sz="1600" b="0" dirty="0" smtClean="0">
                <a:solidFill>
                  <a:srgbClr val="FFFFFF"/>
                </a:solidFill>
              </a:rPr>
              <a:t> December, starting at 7pm.  Tickets can be purchased online by scanning the QR code on the poster</a:t>
            </a:r>
          </a:p>
          <a:p>
            <a:pPr algn="ctr"/>
            <a:endParaRPr lang="en-GB" sz="1600" b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20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1540" y="116632"/>
            <a:ext cx="82809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b="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Awards and Achievements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25" b="24801"/>
          <a:stretch/>
        </p:blipFill>
        <p:spPr>
          <a:xfrm>
            <a:off x="213285" y="908720"/>
            <a:ext cx="5153542" cy="16416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567226"/>
            <a:ext cx="55801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0" dirty="0">
                <a:solidFill>
                  <a:srgbClr val="FFFFFF"/>
                </a:solidFill>
              </a:rPr>
              <a:t>A group of our senior pupils recently completed MVP training. Our newly trained mentors will now be working with junior pupils to promote healthy relationships in our school </a:t>
            </a:r>
            <a:r>
              <a:rPr lang="en-GB" sz="1400" b="0" dirty="0" smtClean="0">
                <a:solidFill>
                  <a:srgbClr val="FFFFFF"/>
                </a:solidFill>
              </a:rPr>
              <a:t>community</a:t>
            </a:r>
            <a:endParaRPr lang="en-GB" altLang="en-US" sz="1000" b="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784" y="6187248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dirty="0" smtClean="0">
                <a:solidFill>
                  <a:srgbClr val="FFFFFF"/>
                </a:solidFill>
              </a:rPr>
              <a:t>Lily, Iona and Sophia with their Young Writers Association ‘Talent for Writing’ Certificates</a:t>
            </a:r>
            <a:endParaRPr lang="en-GB" sz="1600" b="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21650" r="17713" b="24463"/>
          <a:stretch/>
        </p:blipFill>
        <p:spPr>
          <a:xfrm>
            <a:off x="324898" y="3336667"/>
            <a:ext cx="4930316" cy="28430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20600"/>
          <a:stretch/>
        </p:blipFill>
        <p:spPr>
          <a:xfrm>
            <a:off x="5603971" y="935722"/>
            <a:ext cx="3086582" cy="40324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93310" y="5031280"/>
            <a:ext cx="37079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dirty="0" smtClean="0">
                <a:solidFill>
                  <a:srgbClr val="FFFFFF"/>
                </a:solidFill>
              </a:rPr>
              <a:t>Congratulations to Charlie who recently was crowned Scottish Junior Curling Champion with Team O </a:t>
            </a:r>
            <a:r>
              <a:rPr lang="en-GB" sz="1600" b="0" dirty="0">
                <a:solidFill>
                  <a:srgbClr val="FFFFFF"/>
                </a:solidFill>
              </a:rPr>
              <a:t>C</a:t>
            </a:r>
            <a:r>
              <a:rPr lang="en-GB" sz="1600" b="0" dirty="0" smtClean="0">
                <a:solidFill>
                  <a:srgbClr val="FFFFFF"/>
                </a:solidFill>
              </a:rPr>
              <a:t>arson.  Charlie goes on to represent Scotland in the World Junior Curling Championships in February</a:t>
            </a:r>
            <a:endParaRPr lang="en-GB" sz="16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99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215"/>
            <a:ext cx="9096219" cy="11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800" b="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Pupil focus group highlighted:</a:t>
            </a:r>
          </a:p>
          <a:p>
            <a:pPr algn="ctr">
              <a:defRPr/>
            </a:pPr>
            <a:endParaRPr lang="en-GB" sz="1050" b="0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r>
              <a:rPr lang="en-GB" sz="2800" b="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“</a:t>
            </a:r>
            <a:r>
              <a:rPr lang="en-GB" sz="2800" b="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The wide variety of choice including electives.”</a:t>
            </a:r>
            <a:endParaRPr lang="en-GB" sz="2800" b="0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7904" y="5517232"/>
            <a:ext cx="5184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dirty="0" smtClean="0">
                <a:solidFill>
                  <a:schemeClr val="tx2"/>
                </a:solidFill>
              </a:rPr>
              <a:t>We offer a wide variety of electives including, Activity Tourism, Car/Bike Maintenance, Eco Committee, Fitness, Performance and Development,  Food for the Future, </a:t>
            </a:r>
            <a:r>
              <a:rPr lang="en-GB" sz="1600" b="0" dirty="0" smtClean="0">
                <a:solidFill>
                  <a:srgbClr val="FF0000"/>
                </a:solidFill>
              </a:rPr>
              <a:t>Wh</a:t>
            </a:r>
            <a:r>
              <a:rPr lang="en-GB" sz="1600" b="0" dirty="0" smtClean="0">
                <a:solidFill>
                  <a:srgbClr val="00B050"/>
                </a:solidFill>
              </a:rPr>
              <a:t>apples</a:t>
            </a:r>
            <a:r>
              <a:rPr lang="en-GB" sz="1600" b="0" dirty="0" smtClean="0">
                <a:solidFill>
                  <a:schemeClr val="tx2"/>
                </a:solidFill>
              </a:rPr>
              <a:t>,  and Erasmus</a:t>
            </a:r>
            <a:endParaRPr lang="en-GB" sz="2800" dirty="0"/>
          </a:p>
        </p:txBody>
      </p:sp>
      <p:sp>
        <p:nvSpPr>
          <p:cNvPr id="8" name="Rectangle 7"/>
          <p:cNvSpPr/>
          <p:nvPr/>
        </p:nvSpPr>
        <p:spPr>
          <a:xfrm>
            <a:off x="4690993" y="1240016"/>
            <a:ext cx="4104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sz="2400" b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Vocational courses</a:t>
            </a:r>
            <a:endParaRPr lang="en-GB" sz="2400" b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7" b="7587"/>
          <a:stretch/>
        </p:blipFill>
        <p:spPr>
          <a:xfrm>
            <a:off x="5081923" y="1701681"/>
            <a:ext cx="3322595" cy="31754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66536" y="4895582"/>
            <a:ext cx="3907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0" dirty="0" smtClean="0">
                <a:solidFill>
                  <a:srgbClr val="FFFFFF"/>
                </a:solidFill>
              </a:rPr>
              <a:t>Thomas, Callum and Lizzie </a:t>
            </a:r>
          </a:p>
          <a:p>
            <a:pPr algn="ctr"/>
            <a:r>
              <a:rPr lang="en-GB" sz="1400" b="0" dirty="0" smtClean="0">
                <a:solidFill>
                  <a:srgbClr val="FFFFFF"/>
                </a:solidFill>
              </a:rPr>
              <a:t>look after our Hydroponic Cube</a:t>
            </a:r>
            <a:endParaRPr lang="en-GB" sz="1400" b="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0258" y="3619729"/>
            <a:ext cx="4520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 smtClean="0">
                <a:solidFill>
                  <a:srgbClr val="FFFFFF"/>
                </a:solidFill>
              </a:rPr>
              <a:t>Our Eco Group host the baton relay during COP26</a:t>
            </a:r>
            <a:endParaRPr lang="en-GB" sz="1400" b="0" dirty="0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11063"/>
          <a:stretch/>
        </p:blipFill>
        <p:spPr>
          <a:xfrm>
            <a:off x="875828" y="4016465"/>
            <a:ext cx="2551959" cy="2281454"/>
          </a:xfrm>
          <a:prstGeom prst="rect">
            <a:avLst/>
          </a:prstGeom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07836" y="6349021"/>
            <a:ext cx="32291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GB" sz="12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Wallace Hall pupils teaching our Erasmus visiting students the art of ceilidh dancing </a:t>
            </a:r>
            <a:endParaRPr lang="en-GB" altLang="en-US" sz="1200" b="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58" y="1346041"/>
            <a:ext cx="4520735" cy="2314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108"/>
            <a:ext cx="8229600" cy="760636"/>
          </a:xfrm>
        </p:spPr>
        <p:txBody>
          <a:bodyPr/>
          <a:lstStyle/>
          <a:p>
            <a:pPr algn="ctr"/>
            <a:r>
              <a:rPr lang="en-GB" sz="2800" dirty="0" smtClean="0">
                <a:solidFill>
                  <a:srgbClr val="00FFFF"/>
                </a:solidFill>
              </a:rPr>
              <a:t>Pupils in our Barista Group learn how to make delicious hot drinks</a:t>
            </a:r>
            <a:endParaRPr lang="en-GB" sz="2800" dirty="0">
              <a:solidFill>
                <a:srgbClr val="00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1" r="12536" b="14760"/>
          <a:stretch/>
        </p:blipFill>
        <p:spPr>
          <a:xfrm>
            <a:off x="1475656" y="1340768"/>
            <a:ext cx="5832648" cy="4846848"/>
          </a:xfrm>
          <a:prstGeom prst="rect">
            <a:avLst/>
          </a:prstGeom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39552" y="6300028"/>
            <a:ext cx="80648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buNone/>
            </a:pPr>
            <a:r>
              <a:rPr lang="en-GB" sz="1800" b="0" dirty="0" smtClean="0">
                <a:solidFill>
                  <a:srgbClr val="FFFFFF"/>
                </a:solidFill>
              </a:rPr>
              <a:t>Hamish and Bryony getting to grips with the Barista coffee machine</a:t>
            </a:r>
            <a:endParaRPr lang="en-GB" sz="18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03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-28601" y="5950151"/>
            <a:ext cx="88490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GB" sz="16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of our S1 pupils work with staff from the Crichton Carbon Centre 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GB" sz="16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discuss possible actions to address the climate emergency</a:t>
            </a:r>
            <a:endParaRPr lang="en-GB" altLang="en-US" sz="1600" b="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16632"/>
            <a:ext cx="9144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Clr>
                <a:schemeClr val="hlink"/>
              </a:buClr>
              <a:buSzPct val="120000"/>
              <a:defRPr/>
            </a:pPr>
            <a:r>
              <a:rPr lang="en-GB" sz="2400" b="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Pupil focus group highlighted</a:t>
            </a:r>
            <a:r>
              <a:rPr lang="en-GB" sz="2400" b="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:</a:t>
            </a:r>
          </a:p>
          <a:p>
            <a:pPr algn="ctr" eaLnBrk="1" hangingPunct="1">
              <a:buClr>
                <a:schemeClr val="hlink"/>
              </a:buClr>
              <a:buSzPct val="120000"/>
              <a:defRPr/>
            </a:pPr>
            <a:endParaRPr lang="en-GB" sz="600" b="0" dirty="0">
              <a:solidFill>
                <a:srgbClr val="00FFFF"/>
              </a:solidFill>
            </a:endParaRPr>
          </a:p>
          <a:p>
            <a:pPr algn="ctr">
              <a:defRPr/>
            </a:pPr>
            <a:r>
              <a:rPr lang="en-GB" sz="1600" b="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“The school has a really friendly environment and the staff offer a huge range of activities.”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79965"/>
            <a:ext cx="3528392" cy="47045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14302"/>
            <a:ext cx="3528392" cy="4704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384300"/>
          </a:xfrm>
        </p:spPr>
        <p:txBody>
          <a:bodyPr/>
          <a:lstStyle/>
          <a:p>
            <a:pPr algn="ctr"/>
            <a:r>
              <a:rPr lang="en-GB" dirty="0" smtClean="0"/>
              <a:t>S1 Trip to Broomlea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100351" y="908720"/>
            <a:ext cx="8943299" cy="5354245"/>
            <a:chOff x="93197" y="1287377"/>
            <a:chExt cx="8803322" cy="527044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17"/>
            <a:stretch/>
          </p:blipFill>
          <p:spPr>
            <a:xfrm>
              <a:off x="93197" y="1287377"/>
              <a:ext cx="3581236" cy="241150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97" y="3637898"/>
              <a:ext cx="3893228" cy="291992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07" b="-4599"/>
            <a:stretch/>
          </p:blipFill>
          <p:spPr>
            <a:xfrm>
              <a:off x="5940152" y="1287378"/>
              <a:ext cx="2956367" cy="374441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507" y="1287378"/>
              <a:ext cx="2362653" cy="315020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03" b="13895"/>
            <a:stretch/>
          </p:blipFill>
          <p:spPr>
            <a:xfrm>
              <a:off x="3640519" y="4293095"/>
              <a:ext cx="5256000" cy="2264723"/>
            </a:xfrm>
            <a:prstGeom prst="rect">
              <a:avLst/>
            </a:prstGeom>
          </p:spPr>
        </p:pic>
      </p:grp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372036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buNone/>
            </a:pPr>
            <a:r>
              <a:rPr lang="en-GB" sz="1800" b="0" dirty="0" smtClean="0">
                <a:solidFill>
                  <a:srgbClr val="FFFFFF"/>
                </a:solidFill>
              </a:rPr>
              <a:t>Our new S1 pupils enjoying their visit to the outdoor education centre at Broomlea</a:t>
            </a:r>
            <a:endParaRPr lang="en-GB" sz="18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95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525" y="-187548"/>
            <a:ext cx="8229600" cy="1384300"/>
          </a:xfrm>
        </p:spPr>
        <p:txBody>
          <a:bodyPr/>
          <a:lstStyle/>
          <a:p>
            <a:pPr algn="ctr">
              <a:defRPr/>
            </a:pPr>
            <a:r>
              <a:rPr lang="en-GB" dirty="0" smtClean="0">
                <a:solidFill>
                  <a:srgbClr val="00FFFF"/>
                </a:solidFill>
              </a:rPr>
              <a:t>Geography Trip to Iceland</a:t>
            </a:r>
            <a:endParaRPr lang="en-GB" dirty="0">
              <a:solidFill>
                <a:srgbClr val="00FFFF"/>
              </a:solidFill>
            </a:endParaRPr>
          </a:p>
        </p:txBody>
      </p:sp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329406" y="6309320"/>
            <a:ext cx="83518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0" dirty="0" smtClean="0">
                <a:solidFill>
                  <a:srgbClr val="FFFFFF"/>
                </a:solidFill>
              </a:rPr>
              <a:t>Pupils on the Geography Trip to Iceland </a:t>
            </a:r>
            <a:r>
              <a:rPr lang="en-GB" sz="1800" b="0" dirty="0" smtClean="0">
                <a:solidFill>
                  <a:srgbClr val="FFFFFF"/>
                </a:solidFill>
              </a:rPr>
              <a:t>in August 2022</a:t>
            </a:r>
            <a:endParaRPr lang="en-GB" altLang="en-US" sz="1800" b="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80728"/>
            <a:ext cx="6912768" cy="5184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67745" y="332656"/>
            <a:ext cx="4817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4400" b="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Duke of Edinburgh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79512" y="1867517"/>
            <a:ext cx="8784977" cy="3528392"/>
            <a:chOff x="107504" y="1867517"/>
            <a:chExt cx="8784977" cy="352839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64" t="25377" b="20644"/>
            <a:stretch/>
          </p:blipFill>
          <p:spPr>
            <a:xfrm>
              <a:off x="107504" y="1867517"/>
              <a:ext cx="4144459" cy="3528392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2" r="2131"/>
            <a:stretch/>
          </p:blipFill>
          <p:spPr>
            <a:xfrm>
              <a:off x="4572000" y="1867517"/>
              <a:ext cx="4320481" cy="3528000"/>
            </a:xfrm>
            <a:prstGeom prst="rect">
              <a:avLst/>
            </a:prstGeom>
          </p:spPr>
        </p:pic>
      </p:grp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23528" y="5661248"/>
            <a:ext cx="83518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0" dirty="0" smtClean="0">
                <a:solidFill>
                  <a:srgbClr val="FFFFFF"/>
                </a:solidFill>
              </a:rPr>
              <a:t>Some of our DofE students on their expedition earlier this year</a:t>
            </a:r>
            <a:endParaRPr lang="en-GB" altLang="en-US" sz="18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78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764704"/>
            <a:ext cx="3970784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600" dirty="0">
                <a:solidFill>
                  <a:srgbClr val="00FFFF"/>
                </a:solidFill>
              </a:rPr>
              <a:t>There is good communication between </a:t>
            </a:r>
            <a:r>
              <a:rPr lang="en-GB" sz="3600" dirty="0" smtClean="0">
                <a:solidFill>
                  <a:srgbClr val="00FFFF"/>
                </a:solidFill>
              </a:rPr>
              <a:t>school </a:t>
            </a:r>
            <a:r>
              <a:rPr lang="en-GB" sz="3600" dirty="0">
                <a:solidFill>
                  <a:srgbClr val="00FFFF"/>
                </a:solidFill>
              </a:rPr>
              <a:t>and parents</a:t>
            </a: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539552" y="2895103"/>
            <a:ext cx="3888432" cy="357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GB" sz="2800" b="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Parent Council</a:t>
            </a:r>
          </a:p>
          <a:p>
            <a:pPr marL="457200" indent="-4572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GB" sz="2800" b="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Website</a:t>
            </a:r>
          </a:p>
          <a:p>
            <a:pPr marL="457200" indent="-4572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GB" sz="2800" b="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Group Call</a:t>
            </a:r>
          </a:p>
          <a:p>
            <a:pPr marL="457200" indent="-4572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GB" sz="2800" b="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Letters</a:t>
            </a:r>
          </a:p>
          <a:p>
            <a:pPr marL="457200" indent="-4572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GB" sz="2800" b="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Twitter</a:t>
            </a:r>
          </a:p>
          <a:p>
            <a:pPr marL="457200" indent="-4572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GB" sz="2800" b="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Instagram</a:t>
            </a:r>
          </a:p>
          <a:p>
            <a:pPr marL="457200" indent="-4572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GB" sz="2800" b="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Facebook</a:t>
            </a:r>
            <a:endParaRPr lang="en-GB" sz="3200" b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04664"/>
            <a:ext cx="4000500" cy="5876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384300"/>
          </a:xfrm>
        </p:spPr>
        <p:txBody>
          <a:bodyPr/>
          <a:lstStyle/>
          <a:p>
            <a:pPr algn="ctr"/>
            <a:r>
              <a:rPr lang="en-GB" dirty="0" smtClean="0"/>
              <a:t>Contacting the school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06" y="1196752"/>
            <a:ext cx="2314280" cy="3240000"/>
          </a:xfrm>
        </p:spPr>
      </p:pic>
      <p:sp>
        <p:nvSpPr>
          <p:cNvPr id="7" name="TextBox 6"/>
          <p:cNvSpPr txBox="1"/>
          <p:nvPr/>
        </p:nvSpPr>
        <p:spPr>
          <a:xfrm>
            <a:off x="390642" y="4426195"/>
            <a:ext cx="2386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FFFFFF"/>
                </a:solidFill>
              </a:rPr>
              <a:t>Mr Mack</a:t>
            </a:r>
          </a:p>
          <a:p>
            <a:pPr algn="ctr"/>
            <a:r>
              <a:rPr lang="en-GB" sz="1600" dirty="0" smtClean="0">
                <a:solidFill>
                  <a:srgbClr val="FFFFFF"/>
                </a:solidFill>
              </a:rPr>
              <a:t>Depute Head Teacher</a:t>
            </a:r>
          </a:p>
          <a:p>
            <a:pPr algn="ctr"/>
            <a:r>
              <a:rPr lang="en-GB" sz="1600" dirty="0" smtClean="0">
                <a:solidFill>
                  <a:srgbClr val="FFFFFF"/>
                </a:solidFill>
              </a:rPr>
              <a:t>with responsibility for Transitions </a:t>
            </a:r>
            <a:endParaRPr lang="en-GB" sz="1600" dirty="0">
              <a:solidFill>
                <a:srgbClr val="FFFFFF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74972" y="1202396"/>
            <a:ext cx="2880199" cy="4339666"/>
            <a:chOff x="2555776" y="1584412"/>
            <a:chExt cx="2880199" cy="433966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875" y="1584412"/>
              <a:ext cx="2160000" cy="3240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555776" y="4846860"/>
              <a:ext cx="288019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srgbClr val="FFFFFF"/>
                  </a:solidFill>
                </a:rPr>
                <a:t>Mrs Mack</a:t>
              </a:r>
            </a:p>
            <a:p>
              <a:pPr algn="ctr"/>
              <a:r>
                <a:rPr lang="en-GB" sz="1600" dirty="0" smtClean="0">
                  <a:solidFill>
                    <a:srgbClr val="FFFFFF"/>
                  </a:solidFill>
                </a:rPr>
                <a:t>PT Pupil Support with responsibility for </a:t>
              </a:r>
            </a:p>
            <a:p>
              <a:pPr algn="ctr"/>
              <a:r>
                <a:rPr lang="en-GB" sz="1600" dirty="0" smtClean="0">
                  <a:solidFill>
                    <a:srgbClr val="FFFFFF"/>
                  </a:solidFill>
                </a:rPr>
                <a:t>Transitions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80566" y="1196752"/>
            <a:ext cx="2386608" cy="4093445"/>
            <a:chOff x="6380566" y="1584412"/>
            <a:chExt cx="2386608" cy="409344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6730" y="1584412"/>
              <a:ext cx="2314281" cy="3240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380566" y="4846860"/>
              <a:ext cx="23866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srgbClr val="FFFFFF"/>
                  </a:solidFill>
                </a:rPr>
                <a:t>Mrs Flint</a:t>
              </a:r>
            </a:p>
            <a:p>
              <a:pPr algn="ctr"/>
              <a:r>
                <a:rPr lang="en-GB" sz="1600" dirty="0" smtClean="0">
                  <a:solidFill>
                    <a:srgbClr val="FFFFFF"/>
                  </a:solidFill>
                </a:rPr>
                <a:t>PT Additional </a:t>
              </a:r>
            </a:p>
            <a:p>
              <a:pPr algn="ctr"/>
              <a:r>
                <a:rPr lang="en-GB" sz="1600" dirty="0" smtClean="0">
                  <a:solidFill>
                    <a:srgbClr val="FFFFFF"/>
                  </a:solidFill>
                </a:rPr>
                <a:t>Support for Learning</a:t>
              </a:r>
              <a:endParaRPr lang="en-GB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573325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FFFFFF"/>
                </a:solidFill>
              </a:rPr>
              <a:t>Email: gw08officewallace@ea.dumgal.sch.uk</a:t>
            </a:r>
          </a:p>
          <a:p>
            <a:pPr algn="ctr"/>
            <a:r>
              <a:rPr lang="en-GB" sz="2400" b="0" dirty="0" smtClean="0">
                <a:solidFill>
                  <a:srgbClr val="FFFFFF"/>
                </a:solidFill>
              </a:rPr>
              <a:t>Telephone: 01848 332120</a:t>
            </a:r>
            <a:endParaRPr lang="en-GB" sz="24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67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Pupil Programme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12395" y="1781387"/>
          <a:ext cx="7919210" cy="45287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9455">
                  <a:extLst>
                    <a:ext uri="{9D8B030D-6E8A-4147-A177-3AD203B41FA5}">
                      <a16:colId xmlns:a16="http://schemas.microsoft.com/office/drawing/2014/main" val="1726794570"/>
                    </a:ext>
                  </a:extLst>
                </a:gridCol>
                <a:gridCol w="1125292">
                  <a:extLst>
                    <a:ext uri="{9D8B030D-6E8A-4147-A177-3AD203B41FA5}">
                      <a16:colId xmlns:a16="http://schemas.microsoft.com/office/drawing/2014/main" val="284031892"/>
                    </a:ext>
                  </a:extLst>
                </a:gridCol>
                <a:gridCol w="965758">
                  <a:extLst>
                    <a:ext uri="{9D8B030D-6E8A-4147-A177-3AD203B41FA5}">
                      <a16:colId xmlns:a16="http://schemas.microsoft.com/office/drawing/2014/main" val="864240138"/>
                    </a:ext>
                  </a:extLst>
                </a:gridCol>
                <a:gridCol w="1050083">
                  <a:extLst>
                    <a:ext uri="{9D8B030D-6E8A-4147-A177-3AD203B41FA5}">
                      <a16:colId xmlns:a16="http://schemas.microsoft.com/office/drawing/2014/main" val="489502132"/>
                    </a:ext>
                  </a:extLst>
                </a:gridCol>
                <a:gridCol w="1050083">
                  <a:extLst>
                    <a:ext uri="{9D8B030D-6E8A-4147-A177-3AD203B41FA5}">
                      <a16:colId xmlns:a16="http://schemas.microsoft.com/office/drawing/2014/main" val="3199398338"/>
                    </a:ext>
                  </a:extLst>
                </a:gridCol>
                <a:gridCol w="1049513">
                  <a:extLst>
                    <a:ext uri="{9D8B030D-6E8A-4147-A177-3AD203B41FA5}">
                      <a16:colId xmlns:a16="http://schemas.microsoft.com/office/drawing/2014/main" val="2528063186"/>
                    </a:ext>
                  </a:extLst>
                </a:gridCol>
                <a:gridCol w="1049513">
                  <a:extLst>
                    <a:ext uri="{9D8B030D-6E8A-4147-A177-3AD203B41FA5}">
                      <a16:colId xmlns:a16="http://schemas.microsoft.com/office/drawing/2014/main" val="3880881060"/>
                    </a:ext>
                  </a:extLst>
                </a:gridCol>
                <a:gridCol w="1049513">
                  <a:extLst>
                    <a:ext uri="{9D8B030D-6E8A-4147-A177-3AD203B41FA5}">
                      <a16:colId xmlns:a16="http://schemas.microsoft.com/office/drawing/2014/main" val="2604083391"/>
                    </a:ext>
                  </a:extLst>
                </a:gridCol>
              </a:tblGrid>
              <a:tr h="1685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Timings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Group 1 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Group 2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Group 3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Group 4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Group 5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Group 6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Group 7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/>
                </a:tc>
                <a:extLst>
                  <a:ext uri="{0D108BD9-81ED-4DB2-BD59-A6C34878D82A}">
                    <a16:rowId xmlns:a16="http://schemas.microsoft.com/office/drawing/2014/main" val="567634805"/>
                  </a:ext>
                </a:extLst>
              </a:tr>
              <a:tr h="9841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6.30-6.50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PE - Games Hall (Mr Steele and Mr Laverty)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Science A2005 (Mr Evans)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Social Subjects A1012 (Mr Gray)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Art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A1031 (Mrs Simpson)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Maths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A0006 (Mr Bell)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Design and Technology A0034 (Mr Lees and Mr McKenna)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Music A1018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(Miss Girvan)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/>
                </a:tc>
                <a:extLst>
                  <a:ext uri="{0D108BD9-81ED-4DB2-BD59-A6C34878D82A}">
                    <a16:rowId xmlns:a16="http://schemas.microsoft.com/office/drawing/2014/main" val="2094574013"/>
                  </a:ext>
                </a:extLst>
              </a:tr>
              <a:tr h="9841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6.50-7.10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Music A1018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(Miss Girvan)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ICT-A2023 (Miss Park)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Science A2005 (Mr Evans)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English A1017 (Mr McClair)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Design and Technology A0034 (Mr Lees and Mr McKenna)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Maths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A0006 (Mr Bell)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PE - Games Hall (Mr Steele and Mr Laverty)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/>
                </a:tc>
                <a:extLst>
                  <a:ext uri="{0D108BD9-81ED-4DB2-BD59-A6C34878D82A}">
                    <a16:rowId xmlns:a16="http://schemas.microsoft.com/office/drawing/2014/main" val="101650472"/>
                  </a:ext>
                </a:extLst>
              </a:tr>
              <a:tr h="8201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7.10-7.30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Maths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A0006 (Mr Bell)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PE - Games Hall (Mr Steele and Mr Laverty)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ICT-A2023 (Miss Park)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Modern Studies A1012 (Mr Gray)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Art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A1031 (Mrs Simpson)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Science A2005 (Mr Evans)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English A1017 (Mr McClair)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/>
                </a:tc>
                <a:extLst>
                  <a:ext uri="{0D108BD9-81ED-4DB2-BD59-A6C34878D82A}">
                    <a16:rowId xmlns:a16="http://schemas.microsoft.com/office/drawing/2014/main" val="1057821203"/>
                  </a:ext>
                </a:extLst>
              </a:tr>
              <a:tr h="8201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7.30-7.50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Design and Technology A0034 (Mr Lees and Mr McKenna)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Music A1018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(Miss Girvan)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Art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A1031 (Mrs Simpson)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ICT-A2023 (Miss Park)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English A1017 (Mr McClair)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Social Subjects A1012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(Mr Gray)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Science A2005 (Mr Evans)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/>
                </a:tc>
                <a:extLst>
                  <a:ext uri="{0D108BD9-81ED-4DB2-BD59-A6C34878D82A}">
                    <a16:rowId xmlns:a16="http://schemas.microsoft.com/office/drawing/2014/main" val="787114784"/>
                  </a:ext>
                </a:extLst>
              </a:tr>
              <a:tr h="3377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7.50-8pm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Canteen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Canteen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Canteen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Canteen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Canteen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Canteen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Canteen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508" marR="61508" marT="0" marB="0"/>
                </a:tc>
                <a:extLst>
                  <a:ext uri="{0D108BD9-81ED-4DB2-BD59-A6C34878D82A}">
                    <a16:rowId xmlns:a16="http://schemas.microsoft.com/office/drawing/2014/main" val="118905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4795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Agenda for the evening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463008"/>
          </a:xfrm>
        </p:spPr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6.35-6.50pm – Mr Graham – Introduction to Wallace Hall</a:t>
            </a:r>
          </a:p>
          <a:p>
            <a:r>
              <a:rPr lang="en-GB" dirty="0" smtClean="0">
                <a:solidFill>
                  <a:srgbClr val="FFFF00"/>
                </a:solidFill>
              </a:rPr>
              <a:t>6.50-7.05pm – Mr Blair – Curriculum Structures</a:t>
            </a:r>
          </a:p>
          <a:p>
            <a:r>
              <a:rPr lang="en-GB" dirty="0" smtClean="0">
                <a:solidFill>
                  <a:srgbClr val="FFFF00"/>
                </a:solidFill>
              </a:rPr>
              <a:t>7.05-7.30pm – School Tour and Refreshments</a:t>
            </a:r>
          </a:p>
          <a:p>
            <a:r>
              <a:rPr lang="en-GB" dirty="0" smtClean="0">
                <a:solidFill>
                  <a:srgbClr val="FFFF00"/>
                </a:solidFill>
              </a:rPr>
              <a:t>7.30-7.55pm – Support for Pupils at Wallace Hall and Transitions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99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01576"/>
            <a:ext cx="7772400" cy="711200"/>
          </a:xfrm>
          <a:noFill/>
        </p:spPr>
        <p:txBody>
          <a:bodyPr/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rgbClr val="00FFFF"/>
                </a:solidFill>
              </a:rPr>
              <a:t>P7 Induction</a:t>
            </a:r>
            <a:br>
              <a:rPr lang="en-GB" sz="4000" b="1" dirty="0" smtClean="0">
                <a:solidFill>
                  <a:srgbClr val="00FFFF"/>
                </a:solidFill>
              </a:rPr>
            </a:br>
            <a:r>
              <a:rPr lang="en-GB" sz="4000" b="1" dirty="0" smtClean="0">
                <a:solidFill>
                  <a:srgbClr val="00FFFF"/>
                </a:solidFill>
              </a:rPr>
              <a:t>Wallace Hall Academy</a:t>
            </a:r>
            <a:endParaRPr lang="en-GB" sz="4000" b="1" dirty="0">
              <a:solidFill>
                <a:srgbClr val="00FFFF"/>
              </a:solidFill>
            </a:endParaRPr>
          </a:p>
        </p:txBody>
      </p:sp>
      <p:sp>
        <p:nvSpPr>
          <p:cNvPr id="3075" name="TextBox 1"/>
          <p:cNvSpPr txBox="1">
            <a:spLocks noChangeArrowheads="1"/>
          </p:cNvSpPr>
          <p:nvPr/>
        </p:nvSpPr>
        <p:spPr bwMode="auto">
          <a:xfrm>
            <a:off x="827882" y="6135687"/>
            <a:ext cx="7488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0" dirty="0">
                <a:solidFill>
                  <a:srgbClr val="FFFFFF"/>
                </a:solidFill>
              </a:rPr>
              <a:t>S1 </a:t>
            </a:r>
            <a:r>
              <a:rPr lang="en-GB" altLang="en-US" sz="2400" b="0" dirty="0" smtClean="0">
                <a:solidFill>
                  <a:srgbClr val="FFFFFF"/>
                </a:solidFill>
              </a:rPr>
              <a:t>Class Photographs August 2022</a:t>
            </a:r>
            <a:endParaRPr lang="en-GB" altLang="en-US" sz="2400" b="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2" b="100000" l="0" r="100000">
                        <a14:foregroundMark x1="68320" y1="19231" x2="68320" y2="19231"/>
                        <a14:foregroundMark x1="82240" y1="15865" x2="82240" y2="15865"/>
                        <a14:foregroundMark x1="6720" y1="6410" x2="6720" y2="6410"/>
                        <a14:foregroundMark x1="10240" y1="8814" x2="10240" y2="8814"/>
                        <a14:foregroundMark x1="33600" y1="7853" x2="33600" y2="7853"/>
                        <a14:foregroundMark x1="24640" y1="7853" x2="24640" y2="7853"/>
                        <a14:foregroundMark x1="88800" y1="10897" x2="88800" y2="10897"/>
                        <a14:foregroundMark x1="89760" y1="16827" x2="89760" y2="16827"/>
                        <a14:foregroundMark x1="88800" y1="40224" x2="88800" y2="40224"/>
                        <a14:foregroundMark x1="80320" y1="48718" x2="80320" y2="48718"/>
                        <a14:foregroundMark x1="77760" y1="40705" x2="77760" y2="40705"/>
                        <a14:foregroundMark x1="71840" y1="34295" x2="71840" y2="34295"/>
                        <a14:foregroundMark x1="79840" y1="64103" x2="79840" y2="64103"/>
                        <a14:foregroundMark x1="50560" y1="91026" x2="50560" y2="91026"/>
                        <a14:foregroundMark x1="75840" y1="46635" x2="75840" y2="46635"/>
                        <a14:foregroundMark x1="72320" y1="75481" x2="72320" y2="75481"/>
                        <a14:foregroundMark x1="64480" y1="34776" x2="64480" y2="34776"/>
                        <a14:foregroundMark x1="56960" y1="22756" x2="72800" y2="34295"/>
                        <a14:foregroundMark x1="73280" y1="21795" x2="68800" y2="21795"/>
                        <a14:foregroundMark x1="73280" y1="30769" x2="77280" y2="39744"/>
                        <a14:foregroundMark x1="59360" y1="50160" x2="71360" y2="45192"/>
                        <a14:foregroundMark x1="46080" y1="7853" x2="46080" y2="7853"/>
                        <a14:backgroundMark x1="12160" y1="84615" x2="12160" y2="84615"/>
                        <a14:backgroundMark x1="91520" y1="85577" x2="91520" y2="85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23" y="167769"/>
            <a:ext cx="958508" cy="956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2" b="100000" l="0" r="100000">
                        <a14:foregroundMark x1="68320" y1="19231" x2="68320" y2="19231"/>
                        <a14:foregroundMark x1="82240" y1="15865" x2="82240" y2="15865"/>
                        <a14:foregroundMark x1="6720" y1="6410" x2="6720" y2="6410"/>
                        <a14:foregroundMark x1="10240" y1="8814" x2="10240" y2="8814"/>
                        <a14:foregroundMark x1="33600" y1="7853" x2="33600" y2="7853"/>
                        <a14:foregroundMark x1="24640" y1="7853" x2="24640" y2="7853"/>
                        <a14:foregroundMark x1="88800" y1="10897" x2="88800" y2="10897"/>
                        <a14:foregroundMark x1="89760" y1="16827" x2="89760" y2="16827"/>
                        <a14:foregroundMark x1="88800" y1="40224" x2="88800" y2="40224"/>
                        <a14:foregroundMark x1="80320" y1="48718" x2="80320" y2="48718"/>
                        <a14:foregroundMark x1="77760" y1="40705" x2="77760" y2="40705"/>
                        <a14:foregroundMark x1="71840" y1="34295" x2="71840" y2="34295"/>
                        <a14:foregroundMark x1="79840" y1="64103" x2="79840" y2="64103"/>
                        <a14:foregroundMark x1="50560" y1="91026" x2="50560" y2="91026"/>
                        <a14:foregroundMark x1="75840" y1="46635" x2="75840" y2="46635"/>
                        <a14:foregroundMark x1="72320" y1="75481" x2="72320" y2="75481"/>
                        <a14:foregroundMark x1="64480" y1="34776" x2="64480" y2="34776"/>
                        <a14:foregroundMark x1="56960" y1="22756" x2="72800" y2="34295"/>
                        <a14:foregroundMark x1="73280" y1="21795" x2="68800" y2="21795"/>
                        <a14:foregroundMark x1="73280" y1="30769" x2="77280" y2="39744"/>
                        <a14:foregroundMark x1="59360" y1="50160" x2="71360" y2="45192"/>
                        <a14:foregroundMark x1="46080" y1="7853" x2="46080" y2="7853"/>
                        <a14:backgroundMark x1="12160" y1="84615" x2="12160" y2="84615"/>
                        <a14:backgroundMark x1="91520" y1="85577" x2="91520" y2="85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946" y="173161"/>
            <a:ext cx="958508" cy="9569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89928" y="3347701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FFFF"/>
                </a:solidFill>
              </a:rPr>
              <a:t>1.C1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52840" y="5680586"/>
            <a:ext cx="79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FFFF"/>
                </a:solidFill>
              </a:rPr>
              <a:t>1.N1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33540" y="3362391"/>
            <a:ext cx="94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FFFF"/>
                </a:solidFill>
              </a:rPr>
              <a:t>1.C2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44287" y="572396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FFFF"/>
                </a:solidFill>
              </a:rPr>
              <a:t>1.S1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3" name="Picture 2" descr="1C1 edi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0" t="26433" r="9198" b="21709"/>
          <a:stretch>
            <a:fillRect/>
          </a:stretch>
        </p:blipFill>
        <p:spPr bwMode="auto">
          <a:xfrm>
            <a:off x="215968" y="1658550"/>
            <a:ext cx="4068000" cy="171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7" name="Picture 3" descr="1C2 edi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" t="27449" r="16437" b="22910"/>
          <a:stretch>
            <a:fillRect/>
          </a:stretch>
        </p:blipFill>
        <p:spPr bwMode="auto">
          <a:xfrm>
            <a:off x="4764927" y="1673483"/>
            <a:ext cx="4078800" cy="169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8" name="Picture 4" descr="1N1 second choice edi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1" t="21572" r="9581" b="28530"/>
          <a:stretch/>
        </p:blipFill>
        <p:spPr bwMode="auto">
          <a:xfrm>
            <a:off x="215968" y="3933056"/>
            <a:ext cx="4068000" cy="165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31" name="Picture 7" descr="1S1edit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28975" r="9303" b="21548"/>
          <a:stretch/>
        </p:blipFill>
        <p:spPr bwMode="auto">
          <a:xfrm>
            <a:off x="4716174" y="3933056"/>
            <a:ext cx="4176306" cy="16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15540"/>
            <a:ext cx="8229600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dirty="0"/>
              <a:t>Ethos of the school</a:t>
            </a:r>
          </a:p>
        </p:txBody>
      </p:sp>
      <p:sp>
        <p:nvSpPr>
          <p:cNvPr id="4100" name="TextBox 5"/>
          <p:cNvSpPr txBox="1">
            <a:spLocks noChangeArrowheads="1"/>
          </p:cNvSpPr>
          <p:nvPr/>
        </p:nvSpPr>
        <p:spPr bwMode="auto">
          <a:xfrm>
            <a:off x="3430216" y="5296773"/>
            <a:ext cx="525658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400" b="0" dirty="0" smtClean="0">
                <a:solidFill>
                  <a:srgbClr val="FFFFFF"/>
                </a:solidFill>
              </a:rPr>
              <a:t>Our 2022 S6 Office Bearers: L - R Jessica Denholm (Depute Head Girl), Fergus Bainbridge (Head Boy), Priya</a:t>
            </a:r>
            <a:r>
              <a:rPr lang="en-GB" altLang="en-US" sz="1400" b="0" dirty="0">
                <a:solidFill>
                  <a:srgbClr val="FFFFFF"/>
                </a:solidFill>
              </a:rPr>
              <a:t> </a:t>
            </a:r>
            <a:r>
              <a:rPr lang="en-GB" altLang="en-US" sz="1400" b="0" dirty="0" smtClean="0">
                <a:solidFill>
                  <a:srgbClr val="FFFFFF"/>
                </a:solidFill>
              </a:rPr>
              <a:t>Rome (Head Girl) and Emanuel Kazaki (Depute </a:t>
            </a:r>
            <a:r>
              <a:rPr lang="en-GB" altLang="en-US" sz="1400" b="0" dirty="0">
                <a:solidFill>
                  <a:srgbClr val="FFFFFF"/>
                </a:solidFill>
              </a:rPr>
              <a:t>Head </a:t>
            </a:r>
            <a:r>
              <a:rPr lang="en-GB" altLang="en-US" sz="1400" b="0" dirty="0" smtClean="0">
                <a:solidFill>
                  <a:srgbClr val="FFFFFF"/>
                </a:solidFill>
              </a:rPr>
              <a:t>Boy)</a:t>
            </a:r>
            <a:endParaRPr lang="en-GB" altLang="en-US" sz="1400" b="0" dirty="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1340768"/>
            <a:ext cx="3168352" cy="4114800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>
                <a:solidFill>
                  <a:srgbClr val="00FFFF"/>
                </a:solidFill>
              </a:rPr>
              <a:t>Our school motto is “Together we grow, learn and achieve”.   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00FFFF"/>
                </a:solidFill>
              </a:rPr>
              <a:t>We aim to provide a safe, happy environment where all learners can enjoy the school experience and can be challenged </a:t>
            </a:r>
            <a:r>
              <a:rPr lang="en-GB" sz="2400" dirty="0" smtClean="0">
                <a:solidFill>
                  <a:srgbClr val="00FFFF"/>
                </a:solidFill>
              </a:rPr>
              <a:t>and </a:t>
            </a:r>
            <a:r>
              <a:rPr lang="en-GB" sz="2400" dirty="0">
                <a:solidFill>
                  <a:srgbClr val="00FFFF"/>
                </a:solidFill>
              </a:rPr>
              <a:t>supported to reach their full potential.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320" y="1768381"/>
            <a:ext cx="5307480" cy="3528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5540"/>
            <a:ext cx="8229600" cy="1384300"/>
          </a:xfrm>
        </p:spPr>
        <p:txBody>
          <a:bodyPr/>
          <a:lstStyle/>
          <a:p>
            <a:pPr algn="ctr"/>
            <a:r>
              <a:rPr lang="en-GB" dirty="0"/>
              <a:t>Developing </a:t>
            </a:r>
            <a:r>
              <a:rPr lang="en-GB" dirty="0" smtClean="0"/>
              <a:t>Capacities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4402832" cy="5040560"/>
          </a:xfrm>
        </p:spPr>
        <p:txBody>
          <a:bodyPr/>
          <a:lstStyle/>
          <a:p>
            <a:pPr marL="0" indent="0">
              <a:buClr>
                <a:srgbClr val="66FFFF"/>
              </a:buClr>
              <a:buNone/>
            </a:pPr>
            <a:r>
              <a:rPr lang="en-GB" sz="2400" dirty="0">
                <a:solidFill>
                  <a:srgbClr val="00FFFF"/>
                </a:solidFill>
              </a:rPr>
              <a:t>At Wallace Hall Academy our students are encouraged to develop the following </a:t>
            </a:r>
            <a:r>
              <a:rPr lang="en-GB" sz="2400" dirty="0" smtClean="0">
                <a:solidFill>
                  <a:srgbClr val="00FFFF"/>
                </a:solidFill>
              </a:rPr>
              <a:t>capacities:</a:t>
            </a:r>
            <a:endParaRPr lang="en-GB" sz="2400" dirty="0">
              <a:solidFill>
                <a:srgbClr val="00FFFF"/>
              </a:solidFill>
            </a:endParaRPr>
          </a:p>
          <a:p>
            <a:pPr marL="0" indent="0">
              <a:buClr>
                <a:srgbClr val="66FFFF"/>
              </a:buClr>
              <a:buNone/>
            </a:pPr>
            <a:endParaRPr lang="en-GB" sz="800" dirty="0">
              <a:solidFill>
                <a:srgbClr val="00FFFF"/>
              </a:solidFill>
            </a:endParaRPr>
          </a:p>
          <a:p>
            <a:pPr>
              <a:buClr>
                <a:srgbClr val="66FFFF"/>
              </a:buClr>
            </a:pPr>
            <a:r>
              <a:rPr lang="en-GB" sz="2400" dirty="0">
                <a:solidFill>
                  <a:srgbClr val="00FFFF"/>
                </a:solidFill>
              </a:rPr>
              <a:t>Communication</a:t>
            </a:r>
          </a:p>
          <a:p>
            <a:pPr>
              <a:buClr>
                <a:srgbClr val="66FFFF"/>
              </a:buClr>
            </a:pPr>
            <a:r>
              <a:rPr lang="en-GB" sz="2400" dirty="0">
                <a:solidFill>
                  <a:srgbClr val="00FFFF"/>
                </a:solidFill>
              </a:rPr>
              <a:t>Compassion</a:t>
            </a:r>
          </a:p>
          <a:p>
            <a:pPr>
              <a:buClr>
                <a:srgbClr val="66FFFF"/>
              </a:buClr>
            </a:pPr>
            <a:r>
              <a:rPr lang="en-GB" sz="2400" dirty="0">
                <a:solidFill>
                  <a:srgbClr val="00FFFF"/>
                </a:solidFill>
              </a:rPr>
              <a:t>Collaboration</a:t>
            </a:r>
          </a:p>
          <a:p>
            <a:pPr>
              <a:buClr>
                <a:srgbClr val="66FFFF"/>
              </a:buClr>
            </a:pPr>
            <a:r>
              <a:rPr lang="en-GB" sz="2400" dirty="0">
                <a:solidFill>
                  <a:srgbClr val="00FFFF"/>
                </a:solidFill>
              </a:rPr>
              <a:t>Critical Thinking</a:t>
            </a:r>
          </a:p>
          <a:p>
            <a:pPr>
              <a:buClr>
                <a:srgbClr val="66FFFF"/>
              </a:buClr>
            </a:pPr>
            <a:r>
              <a:rPr lang="en-GB" sz="2400" dirty="0">
                <a:solidFill>
                  <a:srgbClr val="00FFFF"/>
                </a:solidFill>
              </a:rPr>
              <a:t>Creativity</a:t>
            </a:r>
          </a:p>
          <a:p>
            <a:pPr>
              <a:buClr>
                <a:srgbClr val="66FFFF"/>
              </a:buClr>
            </a:pPr>
            <a:r>
              <a:rPr lang="en-GB" sz="2400" dirty="0">
                <a:solidFill>
                  <a:srgbClr val="00FFFF"/>
                </a:solidFill>
              </a:rPr>
              <a:t>Composure</a:t>
            </a:r>
          </a:p>
          <a:p>
            <a:pPr>
              <a:buClr>
                <a:srgbClr val="66FFFF"/>
              </a:buClr>
            </a:pPr>
            <a:r>
              <a:rPr lang="en-GB" sz="2400" dirty="0">
                <a:solidFill>
                  <a:srgbClr val="00FFFF"/>
                </a:solidFill>
              </a:rPr>
              <a:t>Citizenship</a:t>
            </a:r>
          </a:p>
          <a:p>
            <a:pPr>
              <a:buClr>
                <a:srgbClr val="66FFFF"/>
              </a:buClr>
            </a:pPr>
            <a:r>
              <a:rPr lang="en-GB" sz="2400" dirty="0" smtClean="0">
                <a:solidFill>
                  <a:srgbClr val="00FFFF"/>
                </a:solidFill>
              </a:rPr>
              <a:t>Curiosity</a:t>
            </a:r>
            <a:r>
              <a:rPr lang="en-GB" sz="2000" dirty="0" smtClean="0">
                <a:solidFill>
                  <a:srgbClr val="00FFFF"/>
                </a:solidFill>
              </a:rPr>
              <a:t>		</a:t>
            </a:r>
            <a:r>
              <a:rPr lang="en-GB" sz="1400" dirty="0" smtClean="0">
                <a:solidFill>
                  <a:srgbClr val="00FFFF"/>
                </a:solidFill>
              </a:rPr>
              <a:t>Ken Robinson</a:t>
            </a:r>
          </a:p>
          <a:p>
            <a:pPr marL="0" indent="0">
              <a:buClr>
                <a:srgbClr val="66FFFF"/>
              </a:buClr>
              <a:buNone/>
            </a:pPr>
            <a:r>
              <a:rPr lang="en-GB" sz="1400" dirty="0">
                <a:solidFill>
                  <a:srgbClr val="00FFFF"/>
                </a:solidFill>
              </a:rPr>
              <a:t>	</a:t>
            </a:r>
            <a:r>
              <a:rPr lang="en-GB" sz="1400" dirty="0" smtClean="0">
                <a:solidFill>
                  <a:srgbClr val="00FFFF"/>
                </a:solidFill>
              </a:rPr>
              <a:t>		“Creative Schools”</a:t>
            </a:r>
            <a:endParaRPr lang="en-GB" sz="1400" dirty="0">
              <a:solidFill>
                <a:srgbClr val="00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1" r="15150"/>
          <a:stretch/>
        </p:blipFill>
        <p:spPr>
          <a:xfrm>
            <a:off x="6037076" y="1556792"/>
            <a:ext cx="2918860" cy="28539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" r="5201" b="20601"/>
          <a:stretch/>
        </p:blipFill>
        <p:spPr>
          <a:xfrm>
            <a:off x="3634678" y="1916832"/>
            <a:ext cx="2302228" cy="28539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04183" y="4636874"/>
            <a:ext cx="29188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0" dirty="0">
                <a:solidFill>
                  <a:srgbClr val="FFFFFF"/>
                </a:solidFill>
              </a:rPr>
              <a:t>On behalf of the whole community at Wallace Hall, </a:t>
            </a:r>
            <a:r>
              <a:rPr lang="en-GB" sz="1400" b="0" dirty="0" smtClean="0">
                <a:solidFill>
                  <a:srgbClr val="FFFFFF"/>
                </a:solidFill>
              </a:rPr>
              <a:t>Archie S </a:t>
            </a:r>
          </a:p>
          <a:p>
            <a:pPr algn="ctr"/>
            <a:r>
              <a:rPr lang="en-GB" sz="1400" b="0" dirty="0" smtClean="0">
                <a:solidFill>
                  <a:srgbClr val="FFFFFF"/>
                </a:solidFill>
              </a:rPr>
              <a:t>and </a:t>
            </a:r>
            <a:r>
              <a:rPr lang="en-GB" sz="1400" b="0" dirty="0">
                <a:solidFill>
                  <a:srgbClr val="FFFFFF"/>
                </a:solidFill>
              </a:rPr>
              <a:t>Olivia from P7 </a:t>
            </a:r>
            <a:endParaRPr lang="en-GB" sz="1400" b="0" dirty="0" smtClean="0">
              <a:solidFill>
                <a:srgbClr val="FFFFFF"/>
              </a:solidFill>
            </a:endParaRPr>
          </a:p>
          <a:p>
            <a:pPr algn="ctr"/>
            <a:r>
              <a:rPr lang="en-GB" sz="1400" b="0" dirty="0" smtClean="0">
                <a:solidFill>
                  <a:srgbClr val="FFFFFF"/>
                </a:solidFill>
              </a:rPr>
              <a:t>and </a:t>
            </a:r>
            <a:r>
              <a:rPr lang="en-GB" sz="1400" b="0" dirty="0">
                <a:solidFill>
                  <a:srgbClr val="FFFFFF"/>
                </a:solidFill>
              </a:rPr>
              <a:t>Priya and Emanuel from S6 </a:t>
            </a:r>
            <a:r>
              <a:rPr lang="en-GB" sz="1400" b="0" dirty="0" smtClean="0">
                <a:solidFill>
                  <a:srgbClr val="FFFFFF"/>
                </a:solidFill>
              </a:rPr>
              <a:t>visited the </a:t>
            </a:r>
            <a:r>
              <a:rPr lang="en-GB" sz="1400" b="0" dirty="0">
                <a:solidFill>
                  <a:srgbClr val="FFFFFF"/>
                </a:solidFill>
              </a:rPr>
              <a:t>war memorial in Thornhill </a:t>
            </a:r>
            <a:r>
              <a:rPr lang="en-GB" sz="1400" b="0" dirty="0" smtClean="0">
                <a:solidFill>
                  <a:srgbClr val="FFFFFF"/>
                </a:solidFill>
              </a:rPr>
              <a:t>to </a:t>
            </a:r>
            <a:r>
              <a:rPr lang="en-GB" sz="1400" b="0" dirty="0">
                <a:solidFill>
                  <a:srgbClr val="FFFFFF"/>
                </a:solidFill>
              </a:rPr>
              <a:t>pay our respects to HM Queen Elizabeth </a:t>
            </a:r>
            <a:r>
              <a:rPr lang="en-GB" sz="1400" b="0" dirty="0" smtClean="0">
                <a:solidFill>
                  <a:srgbClr val="FFFFFF"/>
                </a:solidFill>
              </a:rPr>
              <a:t>II</a:t>
            </a:r>
            <a:endParaRPr lang="en-GB" sz="1400" b="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7172" y="4923165"/>
            <a:ext cx="23050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0" dirty="0" smtClean="0">
                <a:solidFill>
                  <a:srgbClr val="FFFFFF"/>
                </a:solidFill>
              </a:rPr>
              <a:t>Fergus, Ben, Mia and Priya represent Wallace Hall at the Remembrance Day Memorial Service</a:t>
            </a:r>
            <a:endParaRPr lang="en-GB" sz="14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76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dirty="0">
                <a:solidFill>
                  <a:srgbClr val="00FFFF"/>
                </a:solidFill>
              </a:rPr>
              <a:t>What makes a good school?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6012160" y="2060848"/>
            <a:ext cx="298884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200" b="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If I was a parent what would I want to know about Wallace Hall Academy?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093296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dirty="0">
                <a:solidFill>
                  <a:srgbClr val="FFFFFF"/>
                </a:solidFill>
              </a:rPr>
              <a:t>Dr </a:t>
            </a:r>
            <a:r>
              <a:rPr lang="en-GB" sz="1600" b="0" dirty="0" smtClean="0">
                <a:solidFill>
                  <a:srgbClr val="FFFFFF"/>
                </a:solidFill>
              </a:rPr>
              <a:t>Fulton shows Alfie, Brooke and Lauren what our Ruben’s Tube can do</a:t>
            </a:r>
            <a:endParaRPr lang="en-GB" sz="1600" b="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32114"/>
            <a:ext cx="5472608" cy="4104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755837" y="116632"/>
            <a:ext cx="7343775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32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Research tells us that there is no single recipe for a good school but there are major ingredients</a:t>
            </a:r>
          </a:p>
        </p:txBody>
      </p:sp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539552" y="6106668"/>
            <a:ext cx="80648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buNone/>
            </a:pPr>
            <a:r>
              <a:rPr lang="en-GB" sz="1800" b="0" dirty="0" smtClean="0">
                <a:solidFill>
                  <a:srgbClr val="FFFFFF"/>
                </a:solidFill>
              </a:rPr>
              <a:t>Heather, Teri and Olivia preparing cream scones in the Pegasus kitchen</a:t>
            </a:r>
            <a:endParaRPr lang="en-GB" sz="1800" b="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025" y="1844824"/>
            <a:ext cx="6171950" cy="4103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21196" y="188640"/>
            <a:ext cx="8229600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4000" dirty="0"/>
              <a:t>Students enjoy learning - they feel challenged and confident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1" b="15351"/>
          <a:stretch/>
        </p:blipFill>
        <p:spPr>
          <a:xfrm>
            <a:off x="557808" y="1772816"/>
            <a:ext cx="8028384" cy="36036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1196" y="5517232"/>
            <a:ext cx="8327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dirty="0" smtClean="0">
                <a:solidFill>
                  <a:srgbClr val="FFFFFF"/>
                </a:solidFill>
              </a:rPr>
              <a:t>Our Higher Modern Studies and Higher Politics pupils visited Scottish Parliament recently.  They </a:t>
            </a:r>
            <a:r>
              <a:rPr lang="en-GB" b="0" dirty="0">
                <a:solidFill>
                  <a:srgbClr val="FFFFFF"/>
                </a:solidFill>
              </a:rPr>
              <a:t>were given a tour of the Parliament by constituency MSP Oliver Mundell and watched First Minsters Questions with Nicola </a:t>
            </a:r>
            <a:r>
              <a:rPr lang="en-GB" b="0" dirty="0" smtClean="0">
                <a:solidFill>
                  <a:srgbClr val="FFFFFF"/>
                </a:solidFill>
              </a:rPr>
              <a:t>Sturgeon </a:t>
            </a:r>
            <a:endParaRPr lang="en-GB" b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cean">
  <a:themeElements>
    <a:clrScheme name="Ocean 12">
      <a:dk1>
        <a:srgbClr val="010199"/>
      </a:dk1>
      <a:lt1>
        <a:srgbClr val="66FF66"/>
      </a:lt1>
      <a:dk2>
        <a:srgbClr val="000099"/>
      </a:dk2>
      <a:lt2>
        <a:srgbClr val="00FFFF"/>
      </a:lt2>
      <a:accent1>
        <a:srgbClr val="000000"/>
      </a:accent1>
      <a:accent2>
        <a:srgbClr val="00C600"/>
      </a:accent2>
      <a:accent3>
        <a:srgbClr val="AAAACA"/>
      </a:accent3>
      <a:accent4>
        <a:srgbClr val="56DA56"/>
      </a:accent4>
      <a:accent5>
        <a:srgbClr val="AAAAAA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9">
        <a:dk1>
          <a:srgbClr val="010199"/>
        </a:dk1>
        <a:lt1>
          <a:srgbClr val="66FF66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56DA56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10">
        <a:dk1>
          <a:srgbClr val="010199"/>
        </a:dk1>
        <a:lt1>
          <a:srgbClr val="66FF66"/>
        </a:lt1>
        <a:dk2>
          <a:srgbClr val="000099"/>
        </a:dk2>
        <a:lt2>
          <a:srgbClr val="00FF00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56DA56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11">
        <a:dk1>
          <a:srgbClr val="010199"/>
        </a:dk1>
        <a:lt1>
          <a:srgbClr val="66FF66"/>
        </a:lt1>
        <a:dk2>
          <a:srgbClr val="000099"/>
        </a:dk2>
        <a:lt2>
          <a:srgbClr val="00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56DA56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12">
        <a:dk1>
          <a:srgbClr val="010199"/>
        </a:dk1>
        <a:lt1>
          <a:srgbClr val="66FF66"/>
        </a:lt1>
        <a:dk2>
          <a:srgbClr val="000099"/>
        </a:dk2>
        <a:lt2>
          <a:srgbClr val="00FFFF"/>
        </a:lt2>
        <a:accent1>
          <a:srgbClr val="000000"/>
        </a:accent1>
        <a:accent2>
          <a:srgbClr val="00C600"/>
        </a:accent2>
        <a:accent3>
          <a:srgbClr val="AAAACA"/>
        </a:accent3>
        <a:accent4>
          <a:srgbClr val="56DA56"/>
        </a:accent4>
        <a:accent5>
          <a:srgbClr val="AAAAAA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B90924B2794C47A47580132A40B3B8" ma:contentTypeVersion="34" ma:contentTypeDescription="Create a new document." ma:contentTypeScope="" ma:versionID="10ab674d6f9dfb2e39cc3815c8b46d04">
  <xsd:schema xmlns:xsd="http://www.w3.org/2001/XMLSchema" xmlns:xs="http://www.w3.org/2001/XMLSchema" xmlns:p="http://schemas.microsoft.com/office/2006/metadata/properties" xmlns:ns3="7bd40e09-f02e-4d9a-9a75-a9840964e21c" xmlns:ns4="7b28226d-07c3-4285-908e-b6698b2f3535" targetNamespace="http://schemas.microsoft.com/office/2006/metadata/properties" ma:root="true" ma:fieldsID="08acf9fb290ca166bf16cf5839fc3d0d" ns3:_="" ns4:_="">
    <xsd:import namespace="7bd40e09-f02e-4d9a-9a75-a9840964e21c"/>
    <xsd:import namespace="7b28226d-07c3-4285-908e-b6698b2f353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Distribution_Groups" minOccurs="0"/>
                <xsd:element ref="ns4:LMS_Mapping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MediaServiceOCR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d40e09-f02e-4d9a-9a75-a9840964e21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28226d-07c3-4285-908e-b6698b2f35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NotebookType" ma:index="17" nillable="true" ma:displayName="Notebook Type" ma:internalName="NotebookType">
      <xsd:simpleType>
        <xsd:restriction base="dms:Text"/>
      </xsd:simpleType>
    </xsd:element>
    <xsd:element name="FolderType" ma:index="18" nillable="true" ma:displayName="Folder Type" ma:internalName="FolderType">
      <xsd:simpleType>
        <xsd:restriction base="dms:Text"/>
      </xsd:simpleType>
    </xsd:element>
    <xsd:element name="CultureName" ma:index="19" nillable="true" ma:displayName="Culture Name" ma:internalName="CultureName">
      <xsd:simpleType>
        <xsd:restriction base="dms:Text"/>
      </xsd:simpleType>
    </xsd:element>
    <xsd:element name="AppVersion" ma:index="20" nillable="true" ma:displayName="App Version" ma:internalName="AppVersion">
      <xsd:simpleType>
        <xsd:restriction base="dms:Text"/>
      </xsd:simpleType>
    </xsd:element>
    <xsd:element name="TeamsChannelId" ma:index="21" nillable="true" ma:displayName="Teams Channel Id" ma:internalName="TeamsChannelId">
      <xsd:simpleType>
        <xsd:restriction base="dms:Text"/>
      </xsd:simpleType>
    </xsd:element>
    <xsd:element name="Owner" ma:index="22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3" nillable="true" ma:displayName="Math Settings" ma:internalName="Math_Settings">
      <xsd:simpleType>
        <xsd:restriction base="dms:Text"/>
      </xsd:simpleType>
    </xsd:element>
    <xsd:element name="DefaultSectionNames" ma:index="24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5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6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7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8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9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0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1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2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3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4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5" nillable="true" ma:displayName="Is Collaboration Space Locked" ma:internalName="Is_Collaboration_Space_Locked">
      <xsd:simpleType>
        <xsd:restriction base="dms:Boolean"/>
      </xsd:simpleType>
    </xsd:element>
    <xsd:element name="IsNotebookLocked" ma:index="36" nillable="true" ma:displayName="Is Notebook Locked" ma:internalName="IsNotebookLocked">
      <xsd:simpleType>
        <xsd:restriction base="dms:Boolean"/>
      </xsd:simpleType>
    </xsd:element>
    <xsd:element name="MediaServiceOCR" ma:index="3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38" nillable="true" ma:displayName="Location" ma:internalName="MediaServiceLocation" ma:readOnly="true">
      <xsd:simpleType>
        <xsd:restriction base="dms:Text"/>
      </xsd:simpleType>
    </xsd:element>
    <xsd:element name="MediaServiceAutoKeyPoints" ma:index="3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4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th_Settings xmlns="7b28226d-07c3-4285-908e-b6698b2f3535" xsi:nil="true"/>
    <Distribution_Groups xmlns="7b28226d-07c3-4285-908e-b6698b2f3535" xsi:nil="true"/>
    <Invited_Students xmlns="7b28226d-07c3-4285-908e-b6698b2f3535" xsi:nil="true"/>
    <Self_Registration_Enabled xmlns="7b28226d-07c3-4285-908e-b6698b2f3535" xsi:nil="true"/>
    <FolderType xmlns="7b28226d-07c3-4285-908e-b6698b2f3535" xsi:nil="true"/>
    <Teachers xmlns="7b28226d-07c3-4285-908e-b6698b2f3535">
      <UserInfo>
        <DisplayName/>
        <AccountId xsi:nil="true"/>
        <AccountType/>
      </UserInfo>
    </Teachers>
    <Student_Groups xmlns="7b28226d-07c3-4285-908e-b6698b2f3535">
      <UserInfo>
        <DisplayName/>
        <AccountId xsi:nil="true"/>
        <AccountType/>
      </UserInfo>
    </Student_Groups>
    <CultureName xmlns="7b28226d-07c3-4285-908e-b6698b2f3535" xsi:nil="true"/>
    <Students xmlns="7b28226d-07c3-4285-908e-b6698b2f3535">
      <UserInfo>
        <DisplayName/>
        <AccountId xsi:nil="true"/>
        <AccountType/>
      </UserInfo>
    </Students>
    <Has_Teacher_Only_SectionGroup xmlns="7b28226d-07c3-4285-908e-b6698b2f3535" xsi:nil="true"/>
    <Owner xmlns="7b28226d-07c3-4285-908e-b6698b2f3535">
      <UserInfo>
        <DisplayName/>
        <AccountId xsi:nil="true"/>
        <AccountType/>
      </UserInfo>
    </Owner>
    <LMS_Mappings xmlns="7b28226d-07c3-4285-908e-b6698b2f3535" xsi:nil="true"/>
    <IsNotebookLocked xmlns="7b28226d-07c3-4285-908e-b6698b2f3535" xsi:nil="true"/>
    <Is_Collaboration_Space_Locked xmlns="7b28226d-07c3-4285-908e-b6698b2f3535" xsi:nil="true"/>
    <Templates xmlns="7b28226d-07c3-4285-908e-b6698b2f3535" xsi:nil="true"/>
    <NotebookType xmlns="7b28226d-07c3-4285-908e-b6698b2f3535" xsi:nil="true"/>
    <AppVersion xmlns="7b28226d-07c3-4285-908e-b6698b2f3535" xsi:nil="true"/>
    <TeamsChannelId xmlns="7b28226d-07c3-4285-908e-b6698b2f3535" xsi:nil="true"/>
    <Invited_Teachers xmlns="7b28226d-07c3-4285-908e-b6698b2f3535" xsi:nil="true"/>
    <DefaultSectionNames xmlns="7b28226d-07c3-4285-908e-b6698b2f3535" xsi:nil="true"/>
  </documentManagement>
</p:properties>
</file>

<file path=customXml/itemProps1.xml><?xml version="1.0" encoding="utf-8"?>
<ds:datastoreItem xmlns:ds="http://schemas.openxmlformats.org/officeDocument/2006/customXml" ds:itemID="{2B3D0A71-98AF-4F2B-B78C-4FA6A6DB93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d40e09-f02e-4d9a-9a75-a9840964e21c"/>
    <ds:schemaRef ds:uri="7b28226d-07c3-4285-908e-b6698b2f35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2D4125-3F06-4706-B7A4-F9FB76284A4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5FF5F8-90EB-4940-9559-E909794DB21F}">
  <ds:schemaRefs>
    <ds:schemaRef ds:uri="http://schemas.microsoft.com/office/2006/metadata/properties"/>
    <ds:schemaRef ds:uri="http://schemas.microsoft.com/office/2006/documentManagement/types"/>
    <ds:schemaRef ds:uri="7bd40e09-f02e-4d9a-9a75-a9840964e21c"/>
    <ds:schemaRef ds:uri="http://purl.org/dc/elements/1.1/"/>
    <ds:schemaRef ds:uri="http://purl.org/dc/dcmitype/"/>
    <ds:schemaRef ds:uri="http://schemas.microsoft.com/office/infopath/2007/PartnerControls"/>
    <ds:schemaRef ds:uri="http://purl.org/dc/terms/"/>
    <ds:schemaRef ds:uri="7b28226d-07c3-4285-908e-b6698b2f3535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17474</TotalTime>
  <Words>994</Words>
  <Application>Microsoft Office PowerPoint</Application>
  <PresentationFormat>On-screen Show (4:3)</PresentationFormat>
  <Paragraphs>181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Tahoma</vt:lpstr>
      <vt:lpstr>Times New Roman</vt:lpstr>
      <vt:lpstr>Wingdings</vt:lpstr>
      <vt:lpstr>Ocean</vt:lpstr>
      <vt:lpstr>Wallace Hall Academy Primary 7 Open Evening</vt:lpstr>
      <vt:lpstr>Pupil Programme</vt:lpstr>
      <vt:lpstr>Agenda for the evening</vt:lpstr>
      <vt:lpstr>P7 Induction Wallace Hall Academy</vt:lpstr>
      <vt:lpstr>Ethos of the school</vt:lpstr>
      <vt:lpstr>Developing Capacities</vt:lpstr>
      <vt:lpstr>What makes a good school?</vt:lpstr>
      <vt:lpstr>PowerPoint Presentation</vt:lpstr>
      <vt:lpstr>Students enjoy learning - they feel challenged and confident</vt:lpstr>
      <vt:lpstr>PowerPoint Presentation</vt:lpstr>
      <vt:lpstr>PowerPoint Presentation</vt:lpstr>
      <vt:lpstr>PowerPoint Presentation</vt:lpstr>
      <vt:lpstr>Pupils in our Barista Group learn how to make delicious hot drinks</vt:lpstr>
      <vt:lpstr>PowerPoint Presentation</vt:lpstr>
      <vt:lpstr>S1 Trip to Broomlea</vt:lpstr>
      <vt:lpstr>Geography Trip to Iceland</vt:lpstr>
      <vt:lpstr>PowerPoint Presentation</vt:lpstr>
      <vt:lpstr>There is good communication between school and parents</vt:lpstr>
      <vt:lpstr>Contacting the school</vt:lpstr>
    </vt:vector>
  </TitlesOfParts>
  <Company>Dumfries and Galloway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If you think you are unhappy, look at them</dc:title>
  <dc:creator>dawnc</dc:creator>
  <cp:lastModifiedBy>Euan Mack</cp:lastModifiedBy>
  <cp:revision>478</cp:revision>
  <cp:lastPrinted>2021-11-17T12:49:52Z</cp:lastPrinted>
  <dcterms:created xsi:type="dcterms:W3CDTF">2008-10-08T12:54:23Z</dcterms:created>
  <dcterms:modified xsi:type="dcterms:W3CDTF">2022-11-23T14:47:28Z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0x010100DCB90924B2794C47A47580132A40B3B8</vt:lpwstr>
  </property>
</Properties>
</file>